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89" r:id="rId3"/>
    <p:sldId id="290" r:id="rId4"/>
    <p:sldId id="292" r:id="rId5"/>
    <p:sldId id="296" r:id="rId6"/>
    <p:sldId id="297" r:id="rId7"/>
    <p:sldId id="298" r:id="rId8"/>
    <p:sldId id="299" r:id="rId9"/>
    <p:sldId id="266" r:id="rId10"/>
    <p:sldId id="293" r:id="rId11"/>
    <p:sldId id="281" r:id="rId12"/>
    <p:sldId id="300" r:id="rId13"/>
    <p:sldId id="274" r:id="rId14"/>
    <p:sldId id="267" r:id="rId15"/>
    <p:sldId id="257" r:id="rId16"/>
    <p:sldId id="279" r:id="rId17"/>
    <p:sldId id="270" r:id="rId18"/>
    <p:sldId id="269" r:id="rId19"/>
    <p:sldId id="271" r:id="rId20"/>
    <p:sldId id="275" r:id="rId21"/>
    <p:sldId id="276" r:id="rId22"/>
    <p:sldId id="284" r:id="rId23"/>
    <p:sldId id="278" r:id="rId24"/>
    <p:sldId id="294" r:id="rId25"/>
    <p:sldId id="468" r:id="rId26"/>
    <p:sldId id="301" r:id="rId27"/>
    <p:sldId id="302" r:id="rId28"/>
    <p:sldId id="467" r:id="rId29"/>
    <p:sldId id="303" r:id="rId30"/>
    <p:sldId id="469" r:id="rId31"/>
    <p:sldId id="470" r:id="rId32"/>
    <p:sldId id="414" r:id="rId33"/>
    <p:sldId id="471" r:id="rId34"/>
    <p:sldId id="473" r:id="rId35"/>
    <p:sldId id="472" r:id="rId36"/>
    <p:sldId id="474" r:id="rId37"/>
    <p:sldId id="476" r:id="rId38"/>
    <p:sldId id="382" r:id="rId39"/>
    <p:sldId id="4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F0A7-8DF0-9323-9F15-F54A3F28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49E49-E978-9630-B6E8-ED8A80462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5EF8-64F4-FE29-2B21-72E9098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919D-01CF-526A-42AB-B433E24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E9BA-B81F-57E9-F659-74CED40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2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27A-A3E1-D36E-D3B2-7B59A21B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A5268-7870-6A68-D4A4-24A112DF8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7415-6E16-17F3-D949-1A867E5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ACB9-7416-AEFD-3EEA-798CF487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0801-51E2-88F7-6820-5BD670A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0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1674-3287-BA71-1D1D-C68F221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FA16-B675-E52E-0034-08D3AED2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642-D2F2-73EE-A004-D3DBE29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CF50-6525-741A-8977-4E4D279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7446-167F-2957-B83C-4EA07FA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42E-D778-70EA-2D41-625D6EFC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4C89-AE5A-23BD-502C-541E3F5C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673"/>
            <a:ext cx="10515600" cy="4850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FF7B-DC60-1714-4A2B-002A7B59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C40A-9639-4523-6B6F-D4025BC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07-1422-CB7F-D3D5-42EF76E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6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5B4E-3A22-93E2-E60E-DD2C7CBE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611A-5D88-6393-0B5D-15134307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1040-681F-A452-3DC5-2BA33E1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A7A-D7CA-4019-5584-90CEA68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AD22-6F16-E52B-5935-CBD87F74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25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3AA7-D52A-7ACF-B82C-C056A7D0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71D3-C912-4052-15BD-52E96913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CF887-08A8-E79C-481D-61C9D32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FD71-67DD-0A63-C894-DD12328F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BA2F-C516-0E13-7B88-ED59AED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62E81-B7DC-F676-A8BB-E49F223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6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FC03-642C-DD87-2126-E43CCE6F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87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958C7-1ED2-E75C-10EC-03659173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8124"/>
            <a:ext cx="5157787" cy="4281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E7996-51B4-7FAD-4F01-7C5256A42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87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D3454-1B4C-CD63-CD65-D1EFEFF4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8124"/>
            <a:ext cx="5183188" cy="428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203C2-4EAE-2883-1F1C-D80910C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31F8F-3166-D93C-83BF-B53729FD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57F64-0BE1-00B4-D336-A935EB9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6CF496-AA13-3C1A-1EFF-BCAFA94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16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93C43-778D-4F93-5ECF-B40DC62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B721-0A79-07D8-A622-D5C94698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2FA4-EF1E-B4DB-6922-4DED830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3C5F1-1F49-4576-405F-266DDAD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7BDC-2884-1863-63CB-0F579D3D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9AA5-D867-BBE1-1A63-9160F67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A702-2C69-D7B6-29DA-25C8292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3750-5693-2E29-FCFC-1CE1F48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9E36-DC72-0DA0-EA72-8246087F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1B6A-65B6-616D-C5EC-D6ABFC6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A76D-3E86-5E65-4EF8-10968ED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012C-8EA2-A1B2-7AC0-DA9B8593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74E1-0B36-81A9-94C5-296AB4CB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E083-587A-EBBF-31A3-9BCE6ADE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4C6F-9E01-50B1-41F4-9732E6D8F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1156-8736-727D-5A96-306E1C844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4187E-EAB7-051D-1250-C0BEF636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F595-0549-543E-8DE1-825742B9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D2DF-15A9-290E-7F69-292C9A8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18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0763-7CA4-B60E-E966-57FB85E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0FE6-6E11-EB3A-AAF9-FD7C6818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BBED-79ED-87DC-AC34-CEEE2FFB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47E2C-D3C3-48B4-966F-F88677B45681}" type="datetimeFigureOut">
              <a:rPr lang="en-CA" smtClean="0"/>
              <a:t>2025-05-01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8033-02E2-E3AC-A687-A9B3544E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0F27-43E2-141E-C24E-5A61824B5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itativeEcologyLab/Forest_Productivity_Regeneration" TargetMode="External"/><Relationship Id="rId3" Type="http://schemas.openxmlformats.org/officeDocument/2006/relationships/hyperlink" Target="https://www.pnas.org/doi/10.1073/pnas.1408589111" TargetMode="External"/><Relationship Id="rId7" Type="http://schemas.openxmlformats.org/officeDocument/2006/relationships/hyperlink" Target="https://github.com/rekhamarcus/stochasticity_parks" TargetMode="External"/><Relationship Id="rId2" Type="http://schemas.openxmlformats.org/officeDocument/2006/relationships/hyperlink" Target="https://movementecologyjournal.biomedcentral.com/articles/10.1186/s40462-025-00546-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x.plos.org/10.1371/journal.pbio.1000357" TargetMode="External"/><Relationship Id="rId5" Type="http://schemas.openxmlformats.org/officeDocument/2006/relationships/hyperlink" Target="http://www.jstor.org/stable/2462690" TargetMode="External"/><Relationship Id="rId4" Type="http://schemas.openxmlformats.org/officeDocument/2006/relationships/hyperlink" Target="https://www.pnas.org/doi/10.1073/pnas.1611525114" TargetMode="External"/><Relationship Id="rId9" Type="http://schemas.openxmlformats.org/officeDocument/2006/relationships/hyperlink" Target="https://github.com/QuantitativeEcologyLab/bc_environmental_stochasticity_wildfir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fromthebottomoftheheap.net/slides/biology-seminar-2019/biology-seminar-november-2019.html#1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omthebottomoftheheap.net/slides/biology-seminar-2019/biology-seminar-november-2019.html#17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fwb.14260" TargetMode="External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11/fwb.14192" TargetMode="External"/><Relationship Id="rId4" Type="http://schemas.openxmlformats.org/officeDocument/2006/relationships/hyperlink" Target="https://doi.org/10.1080/09669582.2024.2331228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462-025-00546-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539110"/>
            <a:ext cx="11799376" cy="947294"/>
          </a:xfrm>
        </p:spPr>
        <p:txBody>
          <a:bodyPr>
            <a:normAutofit/>
          </a:bodyPr>
          <a:lstStyle/>
          <a:p>
            <a:r>
              <a:rPr lang="en-CA" dirty="0">
                <a:cs typeface="Arial" panose="020B0604020202020204" pitchFamily="34" charset="0"/>
              </a:rPr>
              <a:t>Ph.D. Committee update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03206"/>
            <a:ext cx="9144000" cy="1133907"/>
          </a:xfrm>
        </p:spPr>
        <p:txBody>
          <a:bodyPr>
            <a:normAutofit fontScale="77500" lnSpcReduction="20000"/>
          </a:bodyPr>
          <a:lstStyle/>
          <a:p>
            <a:br>
              <a:rPr lang="en-CA" dirty="0">
                <a:cs typeface="Arial" panose="020B0604020202020204" pitchFamily="34" charset="0"/>
              </a:rPr>
            </a:br>
            <a:r>
              <a:rPr lang="en-CA" dirty="0">
                <a:cs typeface="Arial" panose="020B0604020202020204" pitchFamily="34" charset="0"/>
              </a:rPr>
              <a:t>2025-05-12</a:t>
            </a:r>
          </a:p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1700" dirty="0">
                <a:cs typeface="Arial" panose="020B0604020202020204" pitchFamily="34" charset="0"/>
              </a:rPr>
              <a:t>Ph.D. Biology candidate</a:t>
            </a:r>
            <a:endParaRPr lang="en-CA" dirty="0">
              <a:cs typeface="Arial" panose="020B0604020202020204" pitchFamily="34" charset="0"/>
            </a:endParaRP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CD180-10E0-16D7-6753-D421E1464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186A-8A93-C7A5-B95A-D4C92D33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/>
          <a:lstStyle/>
          <a:p>
            <a:r>
              <a:rPr lang="en-US" dirty="0"/>
              <a:t>Chapter 2: A new global estimate of environmental stochasticity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9C0CF-4CCE-4BF6-ECF4-ED3193642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06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1500-0700-0AE1-DE4B-8D98B5FE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environmental stochasticity important?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2490-8CDB-243D-869F-299E99C9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791" y="1225072"/>
            <a:ext cx="10515600" cy="5568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Environmental stochasticity affects:</a:t>
            </a:r>
          </a:p>
          <a:p>
            <a:r>
              <a:rPr lang="en-US" dirty="0"/>
              <a:t>Plant and animal phenology (e.g., timing of flowering or migration)</a:t>
            </a:r>
          </a:p>
          <a:p>
            <a:r>
              <a:rPr lang="en-US" dirty="0"/>
              <a:t>Animal movement behavior (</a:t>
            </a:r>
            <a:r>
              <a:rPr lang="en-US" dirty="0">
                <a:hlinkClick r:id="rId2"/>
              </a:rPr>
              <a:t>Mezzini et al. 2025</a:t>
            </a:r>
            <a:r>
              <a:rPr lang="en-US" dirty="0"/>
              <a:t>)</a:t>
            </a:r>
          </a:p>
          <a:p>
            <a:r>
              <a:rPr lang="en-CA" dirty="0"/>
              <a:t>Species’ ability to respond to change (</a:t>
            </a:r>
            <a:r>
              <a:rPr lang="en-CA" dirty="0">
                <a:hlinkClick r:id="rId3"/>
              </a:rPr>
              <a:t>Botero et al. 2015</a:t>
            </a:r>
            <a:r>
              <a:rPr lang="en-CA" dirty="0"/>
              <a:t>)</a:t>
            </a:r>
          </a:p>
          <a:p>
            <a:r>
              <a:rPr lang="en-CA" dirty="0"/>
              <a:t>Extreme events, which play crucial roles in ecology and evolution (</a:t>
            </a:r>
            <a:r>
              <a:rPr lang="en-CA" dirty="0">
                <a:hlinkClick r:id="rId4"/>
              </a:rPr>
              <a:t>Anderson  et al. 2017</a:t>
            </a:r>
            <a:r>
              <a:rPr lang="en-CA" dirty="0"/>
              <a:t>, </a:t>
            </a:r>
            <a:r>
              <a:rPr lang="en-CA" dirty="0" err="1">
                <a:hlinkClick r:id="rId4"/>
              </a:rPr>
              <a:t>Logares</a:t>
            </a:r>
            <a:r>
              <a:rPr lang="en-CA" dirty="0">
                <a:hlinkClick r:id="rId4"/>
              </a:rPr>
              <a:t> at al. 2012</a:t>
            </a:r>
            <a:r>
              <a:rPr lang="en-CA" dirty="0"/>
              <a:t>)</a:t>
            </a:r>
          </a:p>
          <a:p>
            <a:r>
              <a:rPr lang="en-CA" dirty="0"/>
              <a:t>Landscapes’ energetic balances and species’ ability to adapt (</a:t>
            </a:r>
            <a:r>
              <a:rPr lang="en-CA" dirty="0">
                <a:hlinkClick r:id="rId5"/>
              </a:rPr>
              <a:t>Lande 1993</a:t>
            </a:r>
            <a:r>
              <a:rPr lang="en-CA" dirty="0"/>
              <a:t>; </a:t>
            </a:r>
            <a:r>
              <a:rPr lang="en-CA" dirty="0">
                <a:hlinkClick r:id="rId6"/>
              </a:rPr>
              <a:t>Chevin et al. 2010</a:t>
            </a:r>
            <a:r>
              <a:rPr lang="en-CA" dirty="0"/>
              <a:t>; </a:t>
            </a:r>
            <a:r>
              <a:rPr lang="en-CA" dirty="0">
                <a:hlinkClick r:id="rId7"/>
              </a:rPr>
              <a:t>Rekha Marcus’s work</a:t>
            </a:r>
            <a:r>
              <a:rPr lang="en-CA" dirty="0"/>
              <a:t>*)</a:t>
            </a:r>
          </a:p>
          <a:p>
            <a:r>
              <a:rPr lang="en-CA" dirty="0"/>
              <a:t>Forest regeneration after fires or cutting (</a:t>
            </a:r>
            <a:r>
              <a:rPr lang="en-CA" dirty="0">
                <a:hlinkClick r:id="rId8"/>
              </a:rPr>
              <a:t>Daniella DeVries’s work</a:t>
            </a:r>
            <a:r>
              <a:rPr lang="en-CA" dirty="0"/>
              <a:t>*)</a:t>
            </a:r>
          </a:p>
          <a:p>
            <a:r>
              <a:rPr lang="en-CA" dirty="0"/>
              <a:t>Forest fire occurrence (</a:t>
            </a:r>
            <a:r>
              <a:rPr lang="en-CA" dirty="0">
                <a:hlinkClick r:id="rId9"/>
              </a:rPr>
              <a:t>Avery Collinson’s work</a:t>
            </a:r>
            <a:r>
              <a:rPr lang="en-CA" dirty="0"/>
              <a:t>*)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*</a:t>
            </a:r>
            <a:r>
              <a:rPr lang="en-CA" sz="2000" i="1" dirty="0"/>
              <a:t>other members of the Quantitative Ecology Lab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66711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7CE82-01D3-1B61-2BE5-63F4EEF4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70FDE8-1DBD-29C2-FF01-E0EFC8CDF599}"/>
              </a:ext>
            </a:extLst>
          </p:cNvPr>
          <p:cNvSpPr txBox="1"/>
          <p:nvPr/>
        </p:nvSpPr>
        <p:spPr>
          <a:xfrm>
            <a:off x="5790457" y="6442804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2"/>
              </a:rPr>
              <a:t>Simpson, Hinz, and Mezzini (2019)</a:t>
            </a:r>
            <a:endParaRPr lang="en-CA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E66E7B-01FF-238E-ADC5-B8A8F507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just use deep learning?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362A2C-DB3A-E353-E0DC-56E2FA530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highly accurate but are rarely interpretable</a:t>
            </a:r>
          </a:p>
          <a:p>
            <a:r>
              <a:rPr lang="en-US" dirty="0"/>
              <a:t>We need communicable models and predictions</a:t>
            </a:r>
          </a:p>
          <a:p>
            <a:r>
              <a:rPr lang="en-US" dirty="0"/>
              <a:t>We need sensible stats models</a:t>
            </a:r>
          </a:p>
        </p:txBody>
      </p:sp>
      <p:pic>
        <p:nvPicPr>
          <p:cNvPr id="15" name="Content Placeholder 4" descr="A close up of a dial&#10;&#10;AI-generated content may be incorrect.">
            <a:extLst>
              <a:ext uri="{FF2B5EF4-FFF2-40B4-BE49-F238E27FC236}">
                <a16:creationId xmlns:a16="http://schemas.microsoft.com/office/drawing/2014/main" id="{FECCAFF6-FEC4-B0C9-5619-2C6CE2AF4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55930"/>
            <a:ext cx="5964789" cy="3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7597-102E-A6B9-E1C8-60C22CE7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GAMs: flexible yet interpretable models</a:t>
            </a:r>
            <a:endParaRPr lang="en-CA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B8039A-77AD-DBF2-2C37-E794C1C7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20" y="1327150"/>
            <a:ext cx="8629560" cy="4849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78BAF9-08C6-2EE1-2430-A5681D30C7F8}"/>
              </a:ext>
            </a:extLst>
          </p:cNvPr>
          <p:cNvSpPr txBox="1"/>
          <p:nvPr/>
        </p:nvSpPr>
        <p:spPr>
          <a:xfrm>
            <a:off x="2960834" y="6176963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Simpson, Hinz, and Mezzini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3269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CAC7B-124F-614A-B987-7F801D2A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Smooth mean gives large, wiggly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84CF99-2B0F-D792-FC38-880BCD852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Wiggly mean gives small, smooth variance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1E8F-8EC4-CF8F-CEDD-D79E9FD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estimate depends on mean estimate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563693D-EBDE-1735-72ED-3B969EAAC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37" y="1908175"/>
            <a:ext cx="4281488" cy="428148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81A17B5-A2EF-183B-7B27-0445B9BB9A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50" y="1908175"/>
            <a:ext cx="4281488" cy="4281488"/>
          </a:xfrm>
        </p:spPr>
      </p:pic>
    </p:spTree>
    <p:extLst>
      <p:ext uri="{BB962C8B-B14F-4D97-AF65-F5344CB8AC3E}">
        <p14:creationId xmlns:p14="http://schemas.microsoft.com/office/powerpoint/2010/main" val="21542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B25A-1F4D-9862-98A3-C02AA156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74C0A-5E82-2E07-28FE-DBE3D837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45" y="1044501"/>
            <a:ext cx="11069652" cy="5534826"/>
          </a:xfrm>
        </p:spPr>
      </p:pic>
    </p:spTree>
    <p:extLst>
      <p:ext uri="{BB962C8B-B14F-4D97-AF65-F5344CB8AC3E}">
        <p14:creationId xmlns:p14="http://schemas.microsoft.com/office/powerpoint/2010/main" val="341902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ECAD-5CE8-8D80-EB37-B32F878D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7849-37FF-5FD4-9577-D4751FC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3C9F6-7557-FC67-EC72-F014374E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22F22-EC32-1D74-9201-540A7D7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7" y="1093487"/>
            <a:ext cx="10576766" cy="53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383D-2A25-7DFB-2AC2-4341557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9A4C4-A8CC-6B38-6F2D-D91FD7C0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EA42F-6B7E-37D1-BA95-A32395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79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F483-3138-5FA4-1DBA-2288A77B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4DA-E32F-04B9-9623-D0FAE91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F3FF7-222C-46CF-A687-E144D375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93966"/>
            <a:ext cx="9920477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4BC-0213-9ED1-BE1A-F75479B5B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FCF2A-21EF-D71A-2761-C8CA619D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7D014-5227-5379-CC69-98B3FCDD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770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133A-D08B-A14C-8AF4-A139911C3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D6AA58-C7FE-ED5D-5C38-D7DD46F5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67FBC2-1AE9-B5DE-0880-6706FFC1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8" y="365125"/>
            <a:ext cx="11840204" cy="63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9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08F0-C03B-3FA2-6D86-18CD9D65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Mean NDVI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216732-FD5F-00E4-31D3-618DBE18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261624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6808-37E2-9E8B-AB43-2A2004CF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0C7-5016-C77B-F9BD-F47D160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</a:t>
            </a:r>
            <a:r>
              <a:rPr lang="en-US" dirty="0" err="1"/>
              <a:t>DENVar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B73073-20BE-5DD1-9E8F-63C00CBF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3710229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and variance estimates are correlated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2821E5-79F7-5319-6A92-C5ED6B8C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4022" y="1395799"/>
            <a:ext cx="7043956" cy="528296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74C3A-281E-4810-B09A-F064D507FA16}"/>
              </a:ext>
            </a:extLst>
          </p:cNvPr>
          <p:cNvSpPr/>
          <p:nvPr/>
        </p:nvSpPr>
        <p:spPr>
          <a:xfrm>
            <a:off x="2747394" y="5532543"/>
            <a:ext cx="7004808" cy="926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08DAE-4066-4C9D-9560-274A5082D8B7}"/>
              </a:ext>
            </a:extLst>
          </p:cNvPr>
          <p:cNvSpPr/>
          <p:nvPr/>
        </p:nvSpPr>
        <p:spPr>
          <a:xfrm>
            <a:off x="2747394" y="2074000"/>
            <a:ext cx="7004808" cy="1354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E1A1-1D1F-6E50-ADCA-7D48E4F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DENVar</a:t>
            </a:r>
            <a:r>
              <a:rPr lang="en-US" dirty="0"/>
              <a:t> is correlated with other metrics, too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BD5BA-0D1F-8297-FAA5-63ADAA0A0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78" y="1287048"/>
            <a:ext cx="11832044" cy="4930018"/>
          </a:xfrm>
        </p:spPr>
      </p:pic>
    </p:spTree>
    <p:extLst>
      <p:ext uri="{BB962C8B-B14F-4D97-AF65-F5344CB8AC3E}">
        <p14:creationId xmlns:p14="http://schemas.microsoft.com/office/powerpoint/2010/main" val="553199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BBCF3-90CB-5539-B8B8-56E61DB03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335F-F097-99A3-5400-B5457666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>
            <a:normAutofit/>
          </a:bodyPr>
          <a:lstStyle/>
          <a:p>
            <a:r>
              <a:rPr lang="en-US" sz="5400" dirty="0"/>
              <a:t>Chapter 3: An empirical test of resource stochasticity and range size</a:t>
            </a:r>
            <a:endParaRPr lang="en-CA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7267D-55FD-2D4C-4F8D-0417028E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7342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82832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BC9E3-0878-41D1-2523-8393FC962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E298-AF17-DEC6-7B50-21823EF4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quick test with some BC mammals</a:t>
            </a:r>
            <a:endParaRPr lang="en-CA" dirty="0"/>
          </a:p>
        </p:txBody>
      </p:sp>
      <p:pic>
        <p:nvPicPr>
          <p:cNvPr id="7" name="Content Placeholder 6" descr="A close-up of a graph&#10;&#10;AI-generated content may be incorrect.">
            <a:extLst>
              <a:ext uri="{FF2B5EF4-FFF2-40B4-BE49-F238E27FC236}">
                <a16:creationId xmlns:a16="http://schemas.microsoft.com/office/drawing/2014/main" id="{2F602C83-05D8-1667-26DB-C91AD51EA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7"/>
          <a:stretch/>
        </p:blipFill>
        <p:spPr>
          <a:xfrm>
            <a:off x="243117" y="1861654"/>
            <a:ext cx="5855559" cy="4300605"/>
          </a:xfrm>
        </p:spPr>
      </p:pic>
      <p:pic>
        <p:nvPicPr>
          <p:cNvPr id="8" name="Content Placeholder 6" descr="A close-up of a graph&#10;&#10;AI-generated content may be incorrect.">
            <a:extLst>
              <a:ext uri="{FF2B5EF4-FFF2-40B4-BE49-F238E27FC236}">
                <a16:creationId xmlns:a16="http://schemas.microsoft.com/office/drawing/2014/main" id="{50C239C6-B5D7-992D-5031-2C1F32075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7"/>
          <a:stretch/>
        </p:blipFill>
        <p:spPr>
          <a:xfrm>
            <a:off x="6133709" y="1861654"/>
            <a:ext cx="5855559" cy="43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36AC-D63E-C916-851E-7E2177EC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284E-1618-20D9-3D3E-4171B922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>
            <a:normAutofit/>
          </a:bodyPr>
          <a:lstStyle/>
          <a:p>
            <a:r>
              <a:rPr lang="en-US" sz="5400" dirty="0"/>
              <a:t>Chapter 4: Temperature and mammal movement behavior</a:t>
            </a:r>
            <a:endParaRPr lang="en-CA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D1A2-E128-6AEC-475A-98646AA14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5959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9505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BA36-DBB2-0B26-8023-4F2084A0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Movement frequency depends on temperature</a:t>
            </a:r>
            <a:endParaRPr lang="en-CA" dirty="0"/>
          </a:p>
        </p:txBody>
      </p:sp>
      <p:pic>
        <p:nvPicPr>
          <p:cNvPr id="5" name="Content Placeholder 4" descr="A screenshot of 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00E06E5E-A060-ECDB-096A-F66BEB19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427293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C577-AAF7-0212-1833-431AA348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Manuscripts contributed to during the thesis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FC4B-AEAD-50B0-F9E0-00A4EED7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87" y="1034040"/>
            <a:ext cx="11326026" cy="5556707"/>
          </a:xfrm>
        </p:spPr>
        <p:txBody>
          <a:bodyPr>
            <a:normAutofit fontScale="92500" lnSpcReduction="10000"/>
          </a:bodyPr>
          <a:lstStyle/>
          <a:p>
            <a:pPr marL="0" indent="182880">
              <a:buFont typeface="+mj-lt"/>
              <a:buAutoNum type="arabicPeriod"/>
            </a:pPr>
            <a:r>
              <a:rPr lang="en-CA" sz="1200" b="1" dirty="0"/>
              <a:t>Mezzini S.</a:t>
            </a:r>
            <a:r>
              <a:rPr lang="en-CA" sz="1200" dirty="0"/>
              <a:t>, Fleming C.H., Medici E.P. &amp; Noonan M.J. (2025). How resource abundance and resource stochasticity affect organisms’ range sizes. Movement Ecology 13, 20. </a:t>
            </a:r>
            <a:r>
              <a:rPr lang="en-CA" sz="1200" dirty="0">
                <a:hlinkClick r:id="rId2"/>
              </a:rPr>
              <a:t>https://doi.org/10.1186/s40462-025-00546-5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DeNicola V.L., </a:t>
            </a:r>
            <a:r>
              <a:rPr lang="en-CA" sz="1200" b="1" dirty="0"/>
              <a:t>Mezzini S.</a:t>
            </a:r>
            <a:r>
              <a:rPr lang="en-CA" sz="1200" dirty="0"/>
              <a:t>, </a:t>
            </a:r>
            <a:r>
              <a:rPr lang="en-CA" sz="1200" dirty="0" err="1"/>
              <a:t>Bursać</a:t>
            </a:r>
            <a:r>
              <a:rPr lang="en-CA" sz="1200" dirty="0"/>
              <a:t> P., Minasandra P. &amp; Cagnacci F. (2025). Effects of vasectomy on breeding-related movement and activity in free-ranging white-tailed deer. Accepted for publication in Movement Ecology.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Gaynor K.M., Chhen A., Cuadros S., ..., </a:t>
            </a:r>
            <a:r>
              <a:rPr lang="en-CA" sz="1200" b="1" dirty="0"/>
              <a:t>Mezzini S.</a:t>
            </a:r>
            <a:r>
              <a:rPr lang="en-CA" sz="1200" dirty="0"/>
              <a:t>, Marley J., &amp; Noonan M.J. (2025). The human shield hypothesis: does predator avoidance of humans create refuges for prey? Accepted for publication in Ecology Letters.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Shaw A.K., Fouda L., </a:t>
            </a:r>
            <a:r>
              <a:rPr lang="en-CA" sz="1200" b="1" dirty="0"/>
              <a:t>Mezzini S.</a:t>
            </a:r>
            <a:r>
              <a:rPr lang="en-CA" sz="1200" dirty="0"/>
              <a:t>, Kim D., Chatterjee N., Wolfson D., Abrahms B., et al. (2025). Perceived and observed biases within scientific communities: a case study in movement ecology. Accepted for publication in Proc. R. Soc. B.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b="1" dirty="0"/>
              <a:t>Mezzini S.</a:t>
            </a:r>
            <a:r>
              <a:rPr lang="en-CA" sz="1200" dirty="0"/>
              <a:t>, DeNicola V.L., Cagnacci F., &amp; Fleming C.H. (2025). Are your Data too Coarse for Speed Estimation? Diffusion Rates as an Alternative Measure of Animal Movement. Submitted for publication.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DeNicola V.L., </a:t>
            </a:r>
            <a:r>
              <a:rPr lang="en-CA" sz="1200" b="1" dirty="0"/>
              <a:t>Mezzini S.</a:t>
            </a:r>
            <a:r>
              <a:rPr lang="en-CA" sz="1200" dirty="0"/>
              <a:t>, &amp; Cagnacci F. (2024). Effects of Ovariectomy on Seasonal Movement Behavior in Suburban Female White-Tailed Deer. Submitted for publication.</a:t>
            </a:r>
          </a:p>
          <a:p>
            <a:pPr marL="0" indent="182880">
              <a:buFont typeface="+mj-lt"/>
              <a:buAutoNum type="arabicPeriod"/>
            </a:pPr>
            <a:r>
              <a:rPr lang="en-US" sz="1200" dirty="0"/>
              <a:t>Purcell S.A., Shillito J., </a:t>
            </a:r>
            <a:r>
              <a:rPr lang="en-US" sz="1200" b="1" dirty="0"/>
              <a:t>Mezzini S.</a:t>
            </a:r>
            <a:r>
              <a:rPr lang="en-US" sz="1200" dirty="0"/>
              <a:t>, Shirin S., Prior J.C. (2025). Appetite, menstrual cycles, and ovulation: experiences recorded in consecutive cycles in healthy premenopausal women. Submitted </a:t>
            </a:r>
            <a:r>
              <a:rPr lang="en-US" sz="1200"/>
              <a:t>for publication.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 err="1"/>
              <a:t>Loverock</a:t>
            </a:r>
            <a:r>
              <a:rPr lang="en-CA" sz="1200" dirty="0"/>
              <a:t> L.B., </a:t>
            </a:r>
            <a:r>
              <a:rPr lang="en-CA" sz="1200" b="1" dirty="0"/>
              <a:t>Mezzini S.</a:t>
            </a:r>
            <a:r>
              <a:rPr lang="en-CA" sz="1200" dirty="0"/>
              <a:t>, Berch S., Hannam K., Jones M.D., &amp; Durall D.M. (2023). The effect of irrigation on T. </a:t>
            </a:r>
            <a:r>
              <a:rPr lang="en-CA" sz="1200" dirty="0" err="1"/>
              <a:t>melanosporum</a:t>
            </a:r>
            <a:r>
              <a:rPr lang="en-CA" sz="1200" dirty="0"/>
              <a:t> </a:t>
            </a:r>
            <a:r>
              <a:rPr lang="en-CA" sz="1200" dirty="0" err="1"/>
              <a:t>extramatrical</a:t>
            </a:r>
            <a:r>
              <a:rPr lang="en-CA" sz="1200" dirty="0"/>
              <a:t> mycelium and on the soil and root ectomycorrhizal community in a Canadian truffle orchard during an unprecedented heat and moderate drought. Submitted for publication.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dirty="0" err="1"/>
              <a:t>Chegoonian</a:t>
            </a:r>
            <a:r>
              <a:rPr lang="en-CA" sz="1200" dirty="0"/>
              <a:t> A.M., Wolfe J., Gray K., </a:t>
            </a:r>
            <a:r>
              <a:rPr lang="en-CA" sz="1200" b="1" dirty="0"/>
              <a:t>Mezzini S.</a:t>
            </a:r>
            <a:r>
              <a:rPr lang="en-CA" sz="1200" dirty="0"/>
              <a:t>, Wissel B., et al. (2024). Impacts of hydrologic management on the eutrophication of shallow lakes in an intensive agricultural landscape(Saskatchewan, Canada). Freshwater Biology 69, 984–1000. </a:t>
            </a:r>
            <a:r>
              <a:rPr lang="en-CA" sz="1200" dirty="0">
                <a:hlinkClick r:id="rId3"/>
              </a:rPr>
              <a:t>https://doi.org/10.1111/fwb.14260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Weststrate D.K., Chhen A., </a:t>
            </a:r>
            <a:r>
              <a:rPr lang="en-CA" sz="1200" b="1" dirty="0"/>
              <a:t>Mezzini S.</a:t>
            </a:r>
            <a:r>
              <a:rPr lang="en-CA" sz="1200" dirty="0"/>
              <a:t>, Safford K. &amp; Noonan M.J. (2024). How climate change and population growth will shape attendance and human-wildlife interactions at British Columbia parks. Journal of Sustainable Tourism, 1–15. </a:t>
            </a:r>
            <a:r>
              <a:rPr lang="en-CA" sz="1200" dirty="0">
                <a:hlinkClick r:id="rId4"/>
              </a:rPr>
              <a:t>https://doi.org/10.1080/09669582.2024.2331228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b="1" dirty="0"/>
              <a:t>Mezzini S.</a:t>
            </a:r>
            <a:r>
              <a:rPr lang="en-CA" sz="1200" dirty="0"/>
              <a:t>, Moir K.E., Simpson G.L., Bunting L., Wissel B., et al. (2024). Impacts of a century of land-use change on the eutrophication of large, shallow, prairie Lake Manitoba in relation to adjacent Lake Winnipeg (Manitoba, Canada).  Freshwater Biology 69, 47–63. </a:t>
            </a:r>
            <a:r>
              <a:rPr lang="en-CA" sz="1200" dirty="0">
                <a:hlinkClick r:id="rId5"/>
              </a:rPr>
              <a:t>https://doi.org/10.1111/fwb.14192</a:t>
            </a:r>
            <a:endParaRPr lang="en-CA" sz="1200" dirty="0"/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Currie J., Burant J.B., Marconi V., …, </a:t>
            </a:r>
            <a:r>
              <a:rPr lang="en-CA" sz="1200" b="1" dirty="0"/>
              <a:t>Mezzini S.</a:t>
            </a:r>
            <a:r>
              <a:rPr lang="en-CA" sz="1200" dirty="0"/>
              <a:t>, Pata P., &amp; Freeman R. (2022). Assessing the representation of species included within the Canadian Living Planet Index. FACETS 7, 1121–1141.https://doi.org/10.1139/facets-2022-0063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Bjorndahl J.A., </a:t>
            </a:r>
            <a:r>
              <a:rPr lang="en-CA" sz="1200" dirty="0" err="1"/>
              <a:t>Gushulak</a:t>
            </a:r>
            <a:r>
              <a:rPr lang="en-CA" sz="1200" dirty="0"/>
              <a:t> C.A.C., </a:t>
            </a:r>
            <a:r>
              <a:rPr lang="en-CA" sz="1200" b="1" dirty="0"/>
              <a:t>Mezzini S.</a:t>
            </a:r>
            <a:r>
              <a:rPr lang="en-CA" sz="1200" dirty="0"/>
              <a:t>, Simpson G.L., Haig H.A., Leavitt P.R., et al.(2022).  Abrupt changes in the physical and biological structure of endorheic upland lakes due to 8-m lake-level variation during the 20</a:t>
            </a:r>
            <a:r>
              <a:rPr lang="en-CA" sz="1200" baseline="30000" dirty="0"/>
              <a:t>th</a:t>
            </a:r>
            <a:r>
              <a:rPr lang="en-CA" sz="1200" dirty="0"/>
              <a:t> century.  Limnology and Oceanography 67, 1022–1039.https://doi.org/10.1002/lno.12054</a:t>
            </a:r>
          </a:p>
          <a:p>
            <a:pPr marL="0" indent="182880">
              <a:buFont typeface="+mj-lt"/>
              <a:buAutoNum type="arabicPeriod"/>
            </a:pPr>
            <a:r>
              <a:rPr lang="en-CA" sz="1200" dirty="0"/>
              <a:t>Medici E.P., </a:t>
            </a:r>
            <a:r>
              <a:rPr lang="en-CA" sz="1200" b="1" dirty="0"/>
              <a:t>Mezzini S.</a:t>
            </a:r>
            <a:r>
              <a:rPr lang="en-CA" sz="1200" dirty="0"/>
              <a:t>, Fleming C.H., Calabrese J.M. &amp; Noonan M.J. (2022). Movement ecology of vulnerable lowland tapirs between areas of varying human disturbance. Movement Ecology 10, 14.https://doi.org/10.1186/s40462-022-00313-w37</a:t>
            </a:r>
          </a:p>
        </p:txBody>
      </p:sp>
    </p:spTree>
    <p:extLst>
      <p:ext uri="{BB962C8B-B14F-4D97-AF65-F5344CB8AC3E}">
        <p14:creationId xmlns:p14="http://schemas.microsoft.com/office/powerpoint/2010/main" val="3600516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77944-F646-32A8-0684-3E837B842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83A0-21AF-FB94-91DB-A65D92C8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Movement speed depends on temperature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9F942A-650A-D654-0859-84970CC5C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879818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1562-8BA6-A842-D1C2-E47EEA61A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F8AE-CC0E-A598-6130-5FEBE786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 traveled depends on temperature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A3DD6-4893-6E28-2B8D-318DFA6E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391" y="904753"/>
            <a:ext cx="11389218" cy="5694608"/>
          </a:xfrm>
        </p:spPr>
      </p:pic>
    </p:spTree>
    <p:extLst>
      <p:ext uri="{BB962C8B-B14F-4D97-AF65-F5344CB8AC3E}">
        <p14:creationId xmlns:p14="http://schemas.microsoft.com/office/powerpoint/2010/main" val="2467853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4ED2E2F-7C6E-2055-C8E8-4EFD04435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32" y="74907"/>
            <a:ext cx="4830767" cy="4830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3ED3E3-309E-56AC-5E88-4079387B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849" y="2239629"/>
            <a:ext cx="4830767" cy="48307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3139F-DB90-F351-ABC3-B0D704DB8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669" y="0"/>
            <a:ext cx="4830767" cy="48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4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7C0F-2CFC-49C1-649E-FCCD6FE4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16FD-2362-DDF8-97AE-2A43A062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Habitat selection depends on temperature</a:t>
            </a:r>
            <a:endParaRPr lang="en-CA" dirty="0"/>
          </a:p>
        </p:txBody>
      </p:sp>
      <p:pic>
        <p:nvPicPr>
          <p:cNvPr id="7" name="Content Placeholder 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462CE32D-8ACB-F76D-0175-5A4B4A041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" y="1011238"/>
            <a:ext cx="11991082" cy="5481638"/>
          </a:xfrm>
        </p:spPr>
      </p:pic>
    </p:spTree>
    <p:extLst>
      <p:ext uri="{BB962C8B-B14F-4D97-AF65-F5344CB8AC3E}">
        <p14:creationId xmlns:p14="http://schemas.microsoft.com/office/powerpoint/2010/main" val="1529830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591F2-B77B-E9F2-559B-909BA7BEB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EF68-8596-E066-1F86-44744C77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distance traveled by 2100</a:t>
            </a:r>
            <a:endParaRPr lang="en-CA" dirty="0"/>
          </a:p>
        </p:txBody>
      </p:sp>
      <p:pic>
        <p:nvPicPr>
          <p:cNvPr id="6" name="Content Placeholder 5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A4D6FE0A-9B19-5659-B9B8-2796AD37F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50" y="923009"/>
            <a:ext cx="8482900" cy="5658096"/>
          </a:xfrm>
        </p:spPr>
      </p:pic>
    </p:spTree>
    <p:extLst>
      <p:ext uri="{BB962C8B-B14F-4D97-AF65-F5344CB8AC3E}">
        <p14:creationId xmlns:p14="http://schemas.microsoft.com/office/powerpoint/2010/main" val="4025214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7161-28C5-551F-E96C-031B4389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2F1-F7F5-928B-1FCB-EEE36C77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changes in distance traveled in 2100</a:t>
            </a:r>
            <a:endParaRPr lang="en-CA" dirty="0"/>
          </a:p>
        </p:txBody>
      </p:sp>
      <p:pic>
        <p:nvPicPr>
          <p:cNvPr id="7" name="Content Placeholder 6" descr="A screenshot of a map&#10;&#10;AI-generated content may be incorrect.">
            <a:extLst>
              <a:ext uri="{FF2B5EF4-FFF2-40B4-BE49-F238E27FC236}">
                <a16:creationId xmlns:a16="http://schemas.microsoft.com/office/drawing/2014/main" id="{D8850BE4-5961-E5DB-03EA-0E3205C09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9" y="877933"/>
            <a:ext cx="10777962" cy="5748248"/>
          </a:xfrm>
        </p:spPr>
      </p:pic>
    </p:spTree>
    <p:extLst>
      <p:ext uri="{BB962C8B-B14F-4D97-AF65-F5344CB8AC3E}">
        <p14:creationId xmlns:p14="http://schemas.microsoft.com/office/powerpoint/2010/main" val="1827297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C0E64-2FAE-C86A-D10E-96DB651FC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CE10-2A73-14F4-7B1B-D652BE37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Changes in habitat selection strength by 2100</a:t>
            </a:r>
            <a:endParaRPr lang="en-CA" dirty="0"/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F9657D13-7550-2BD2-EC75-37E4A5F2E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0" y="1380208"/>
            <a:ext cx="11859240" cy="4743696"/>
          </a:xfrm>
        </p:spPr>
      </p:pic>
    </p:spTree>
    <p:extLst>
      <p:ext uri="{BB962C8B-B14F-4D97-AF65-F5344CB8AC3E}">
        <p14:creationId xmlns:p14="http://schemas.microsoft.com/office/powerpoint/2010/main" val="326934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94D5-0030-060F-4864-82A7CCBD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C73C-4B4E-3B46-61BA-1D5CDB78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habitat selection strength in 2100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E0A0EB-438C-F2DF-F6E0-34772A128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19" y="877933"/>
            <a:ext cx="10777962" cy="5748248"/>
          </a:xfrm>
        </p:spPr>
      </p:pic>
    </p:spTree>
    <p:extLst>
      <p:ext uri="{BB962C8B-B14F-4D97-AF65-F5344CB8AC3E}">
        <p14:creationId xmlns:p14="http://schemas.microsoft.com/office/powerpoint/2010/main" val="2248344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GB" sz="3200" b="0" i="0" u="none" strike="noStrike" baseline="0" dirty="0"/>
              <a:t>Cougar </a:t>
            </a:r>
            <a:r>
              <a:rPr lang="en-GB" sz="3200" b="0" u="none" strike="noStrike" baseline="0" dirty="0" err="1"/>
              <a:t>p</a:t>
            </a:r>
            <a:r>
              <a:rPr lang="en-GB" sz="3200" dirty="0" err="1"/>
              <a:t>hylopic</a:t>
            </a:r>
            <a:r>
              <a:rPr lang="en-GB" sz="3200" b="0" i="0" u="none" strike="noStrike" baseline="0" dirty="0"/>
              <a:t>: </a:t>
            </a:r>
            <a:r>
              <a:rPr lang="en-GB" sz="3200" b="0" i="0" u="none" strike="noStrike" baseline="0" dirty="0">
                <a:hlinkClick r:id="rId2"/>
              </a:rPr>
              <a:t>CC BY-NC</a:t>
            </a:r>
            <a:r>
              <a:rPr lang="en-GB" sz="3200" b="0" i="0" u="none" strike="noStrike" baseline="0" dirty="0"/>
              <a:t> 3.0: </a:t>
            </a:r>
            <a:r>
              <a:rPr lang="es-ES" sz="3200" b="0" i="0" u="none" strike="noStrike" baseline="0" dirty="0"/>
              <a:t>Cristian Osorio &amp; Paula Carrera, Proyecto </a:t>
            </a:r>
            <a:r>
              <a:rPr lang="es-ES" sz="3200" b="0" i="0" u="none" strike="noStrike" baseline="0" dirty="0" err="1"/>
              <a:t>Carnivoros</a:t>
            </a:r>
            <a:r>
              <a:rPr lang="es-ES" sz="3200" b="0" i="0" u="none" strike="noStrike" baseline="0" dirty="0"/>
              <a:t> Australes</a:t>
            </a:r>
            <a:endParaRPr lang="en-GB" sz="3200" b="0" i="0" u="none" strike="noStrike" baseline="0" dirty="0"/>
          </a:p>
          <a:p>
            <a:r>
              <a:rPr lang="en-GB" sz="3200" b="0" i="0" u="none" strike="noStrike" baseline="0" dirty="0"/>
              <a:t>Mountain goat </a:t>
            </a:r>
            <a:r>
              <a:rPr lang="en-GB" sz="3200" b="0" u="none" strike="noStrike" baseline="0" dirty="0" err="1"/>
              <a:t>p</a:t>
            </a:r>
            <a:r>
              <a:rPr lang="en-GB" sz="3200" dirty="0" err="1"/>
              <a:t>hylopic</a:t>
            </a:r>
            <a:r>
              <a:rPr lang="en-GB" sz="3200" b="0" i="0" u="none" strike="noStrike" baseline="0" dirty="0"/>
              <a:t>: </a:t>
            </a:r>
            <a:r>
              <a:rPr lang="en-GB" sz="3200" b="0" i="0" u="none" strike="noStrike" baseline="0" dirty="0">
                <a:hlinkClick r:id="rId3"/>
              </a:rPr>
              <a:t>CC-BY-SA 3.0</a:t>
            </a:r>
            <a:r>
              <a:rPr lang="en-GB" sz="3200" b="0" i="0" u="none" strike="noStrike" baseline="0" dirty="0"/>
              <a:t>: Sarah E. Haworth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C27414FF-11D7-0ADD-B66D-60B432FBD412}"/>
              </a:ext>
            </a:extLst>
          </p:cNvPr>
          <p:cNvSpPr/>
          <p:nvPr/>
        </p:nvSpPr>
        <p:spPr>
          <a:xfrm flipV="1">
            <a:off x="1357779" y="2355527"/>
            <a:ext cx="961312" cy="523008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BF19D26D-F67E-AA58-3717-6C742EE6347E}"/>
              </a:ext>
            </a:extLst>
          </p:cNvPr>
          <p:cNvSpPr/>
          <p:nvPr/>
        </p:nvSpPr>
        <p:spPr>
          <a:xfrm flipV="1">
            <a:off x="1485339" y="4622251"/>
            <a:ext cx="706192" cy="649390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Phylopic</a:t>
            </a:r>
            <a:r>
              <a:rPr lang="en-CA" dirty="0"/>
              <a:t>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E16F1-7C42-8B18-6532-D921DAA3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4A8CB-3A40-0CB2-91BE-BFD629DD7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2401E3F-7029-78B3-DF5E-1E67645E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F4259-60A4-E24B-2A2E-7EC63866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8" y="365125"/>
            <a:ext cx="11840204" cy="63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9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6DC8-C0B5-37BF-4728-7C9B5555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57" y="1709738"/>
            <a:ext cx="10702786" cy="2852737"/>
          </a:xfrm>
        </p:spPr>
        <p:txBody>
          <a:bodyPr/>
          <a:lstStyle/>
          <a:p>
            <a:r>
              <a:rPr lang="en-US" dirty="0"/>
              <a:t>Chapter 1: Resource stochasticity and range sizes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E315D-D234-7583-F241-505EAA32D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702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761E-7FD0-1CE8-2584-1473E034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BD278-BCD6-2C40-A9BF-7C5D5F08E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FD192-4874-DF50-8F09-BA10FB89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98" y="328204"/>
            <a:ext cx="10592904" cy="5998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F7C4F-987A-DBBC-283A-F862D51B486D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63377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C11D-5863-4B03-0B9F-66E6A33B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searches for resources</a:t>
            </a:r>
            <a:endParaRPr lang="en-CA" dirty="0"/>
          </a:p>
        </p:txBody>
      </p:sp>
      <p:pic>
        <p:nvPicPr>
          <p:cNvPr id="5" name="Content Placeholder 4" descr="A black and white image of a rectangular object with a black line&#10;&#10;AI-generated content may be incorrect.">
            <a:extLst>
              <a:ext uri="{FF2B5EF4-FFF2-40B4-BE49-F238E27FC236}">
                <a16:creationId xmlns:a16="http://schemas.microsoft.com/office/drawing/2014/main" id="{D616500A-CE33-14CD-CD3C-AE58D4851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1"/>
          <a:stretch/>
        </p:blipFill>
        <p:spPr>
          <a:xfrm>
            <a:off x="1368287" y="1274837"/>
            <a:ext cx="8935038" cy="2436875"/>
          </a:xfrm>
        </p:spPr>
      </p:pic>
      <p:pic>
        <p:nvPicPr>
          <p:cNvPr id="7" name="Content Placeholder 4" descr="A black and white image of a rectangular object with a black line&#10;&#10;AI-generated content may be incorrect.">
            <a:extLst>
              <a:ext uri="{FF2B5EF4-FFF2-40B4-BE49-F238E27FC236}">
                <a16:creationId xmlns:a16="http://schemas.microsoft.com/office/drawing/2014/main" id="{081D6E63-AB15-86E0-55FE-CDC51B7B3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0" r="-998"/>
          <a:stretch/>
        </p:blipFill>
        <p:spPr>
          <a:xfrm>
            <a:off x="1368287" y="3866741"/>
            <a:ext cx="7367098" cy="2436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763F33-D339-79BF-B33C-6D9B0BBBF06B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938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8AE1F-BA9E-9C31-7EF5-BF5FA4E3E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16BA-0ACC-4C14-11C0-3951C791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responses to resources</a:t>
            </a:r>
            <a:endParaRPr lang="en-CA" dirty="0"/>
          </a:p>
        </p:txBody>
      </p:sp>
      <p:pic>
        <p:nvPicPr>
          <p:cNvPr id="8" name="Content Placeholder 7" descr="A chart of different types of graphs&#10;&#10;AI-generated content may be incorrect.">
            <a:extLst>
              <a:ext uri="{FF2B5EF4-FFF2-40B4-BE49-F238E27FC236}">
                <a16:creationId xmlns:a16="http://schemas.microsoft.com/office/drawing/2014/main" id="{3B1C3CDE-FA37-90C7-86C8-0D1C28762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8" y="893956"/>
            <a:ext cx="9612246" cy="565435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80327E-A1AA-C2B9-D5BC-46AA2ADD0511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3"/>
              </a:rPr>
              <a:t>https://doi.org/10.1186/s40462-025-00546-5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57458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30EF-AD94-AB3B-F7E7-057E9A0E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BD74-0B43-E5A6-CE4C-E3BBFA70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responses to resources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AE499-2254-F231-E34C-38F0B0D0E727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Content Placeholder 5" descr="A diagram of different types of graphs&#10;&#10;AI-generated content may be incorrect.">
            <a:extLst>
              <a:ext uri="{FF2B5EF4-FFF2-40B4-BE49-F238E27FC236}">
                <a16:creationId xmlns:a16="http://schemas.microsoft.com/office/drawing/2014/main" id="{B9EE9D5D-C89C-E4C6-82A5-42621C531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1042723"/>
            <a:ext cx="8128002" cy="5418668"/>
          </a:xfrm>
        </p:spPr>
      </p:pic>
    </p:spTree>
    <p:extLst>
      <p:ext uri="{BB962C8B-B14F-4D97-AF65-F5344CB8AC3E}">
        <p14:creationId xmlns:p14="http://schemas.microsoft.com/office/powerpoint/2010/main" val="215207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3485-11BA-12DB-2A8F-1926D9AB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547-1F9F-9620-F4CB-2F54FB6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case study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D96EA-73E2-B9A9-F2D1-3406C12E3EE2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repo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101A4C5-6D14-A303-EF1A-9200670E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9" y="1224156"/>
            <a:ext cx="11584548" cy="5130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C80128-979F-583D-69DB-7917397DC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3749" y="151993"/>
            <a:ext cx="1750074" cy="100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1259</Words>
  <Application>Microsoft Office PowerPoint</Application>
  <PresentationFormat>Widescreen</PresentationFormat>
  <Paragraphs>76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Ph.D. Committee update</vt:lpstr>
      <vt:lpstr>PowerPoint Presentation</vt:lpstr>
      <vt:lpstr>Manuscripts contributed to during the thesis</vt:lpstr>
      <vt:lpstr>Chapter 1: Resource stochasticity and range sizes</vt:lpstr>
      <vt:lpstr>PowerPoint Presentation</vt:lpstr>
      <vt:lpstr>Simulating searches for resources</vt:lpstr>
      <vt:lpstr>Simulating responses to resources</vt:lpstr>
      <vt:lpstr>Simulating responses to resources</vt:lpstr>
      <vt:lpstr>An example case study</vt:lpstr>
      <vt:lpstr>Chapter 2: A new global estimate of environmental stochasticity</vt:lpstr>
      <vt:lpstr>Why is environmental stochasticity important?</vt:lpstr>
      <vt:lpstr>Why not just use deep learning?</vt:lpstr>
      <vt:lpstr>GAMs: flexible yet interpretable models</vt:lpstr>
      <vt:lpstr>Variance estimate depends on mean estimate</vt:lpstr>
      <vt:lpstr>AVHRR/VIIRS: daily NDVI data at a 0.05° resolution</vt:lpstr>
      <vt:lpstr>Estimating mean NDVI</vt:lpstr>
      <vt:lpstr>Estimating mean NDVI</vt:lpstr>
      <vt:lpstr>Estimating variance in NDVI</vt:lpstr>
      <vt:lpstr>Estimating variance in NDVI</vt:lpstr>
      <vt:lpstr>Model predictions: Mean NDVI</vt:lpstr>
      <vt:lpstr>Model predictions: DENVar</vt:lpstr>
      <vt:lpstr>Mean and variance estimates are correlated</vt:lpstr>
      <vt:lpstr>DENVar is correlated with other metrics, too</vt:lpstr>
      <vt:lpstr>Chapter 3: An empirical test of resource stochasticity and range size</vt:lpstr>
      <vt:lpstr>PowerPoint Presentation</vt:lpstr>
      <vt:lpstr>A quick test with some BC mammals</vt:lpstr>
      <vt:lpstr>Chapter 4: Temperature and mammal movement behavior</vt:lpstr>
      <vt:lpstr>PowerPoint Presentation</vt:lpstr>
      <vt:lpstr>Movement frequency depends on temperature</vt:lpstr>
      <vt:lpstr>Movement speed depends on temperature</vt:lpstr>
      <vt:lpstr>Distance traveled depends on temperature</vt:lpstr>
      <vt:lpstr>PowerPoint Presentation</vt:lpstr>
      <vt:lpstr>Habitat selection depends on temperature</vt:lpstr>
      <vt:lpstr>Changes in distance traveled by 2100</vt:lpstr>
      <vt:lpstr>Spatial changes in distance traveled in 2100</vt:lpstr>
      <vt:lpstr>Changes in habitat selection strength by 2100</vt:lpstr>
      <vt:lpstr>Changes in habitat selection strength in 2100</vt:lpstr>
      <vt:lpstr>Phylopic credits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DENVar: A global Dynamic Estimate of NDVI Variance</dc:title>
  <dc:creator>Stefano Mezzini</dc:creator>
  <cp:lastModifiedBy>Stefano Mezzini</cp:lastModifiedBy>
  <cp:revision>76</cp:revision>
  <dcterms:created xsi:type="dcterms:W3CDTF">2025-04-23T13:55:27Z</dcterms:created>
  <dcterms:modified xsi:type="dcterms:W3CDTF">2025-05-01T22:45:24Z</dcterms:modified>
</cp:coreProperties>
</file>